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</p:sldMasterIdLst>
  <p:notesMasterIdLst>
    <p:notesMasterId r:id="rId43"/>
  </p:notesMasterIdLst>
  <p:sldIdLst>
    <p:sldId id="256" r:id="rId2"/>
    <p:sldId id="295" r:id="rId3"/>
    <p:sldId id="297" r:id="rId4"/>
    <p:sldId id="308" r:id="rId5"/>
    <p:sldId id="301" r:id="rId6"/>
    <p:sldId id="302" r:id="rId7"/>
    <p:sldId id="303" r:id="rId8"/>
    <p:sldId id="304" r:id="rId9"/>
    <p:sldId id="309" r:id="rId10"/>
    <p:sldId id="267" r:id="rId11"/>
    <p:sldId id="273" r:id="rId12"/>
    <p:sldId id="274" r:id="rId13"/>
    <p:sldId id="275" r:id="rId14"/>
    <p:sldId id="276" r:id="rId15"/>
    <p:sldId id="269" r:id="rId16"/>
    <p:sldId id="277" r:id="rId17"/>
    <p:sldId id="305" r:id="rId18"/>
    <p:sldId id="285" r:id="rId19"/>
    <p:sldId id="293" r:id="rId20"/>
    <p:sldId id="306" r:id="rId21"/>
    <p:sldId id="329" r:id="rId22"/>
    <p:sldId id="307" r:id="rId23"/>
    <p:sldId id="311" r:id="rId24"/>
    <p:sldId id="310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20" r:id="rId33"/>
    <p:sldId id="319" r:id="rId34"/>
    <p:sldId id="321" r:id="rId35"/>
    <p:sldId id="322" r:id="rId36"/>
    <p:sldId id="323" r:id="rId37"/>
    <p:sldId id="324" r:id="rId38"/>
    <p:sldId id="325" r:id="rId39"/>
    <p:sldId id="327" r:id="rId40"/>
    <p:sldId id="328" r:id="rId41"/>
    <p:sldId id="330" r:id="rId4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49CABD-16BC-4F6F-888B-A88BBFCB63F0}">
  <a:tblStyle styleId="{1C49CABD-16BC-4F6F-888B-A88BBFCB63F0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2191" autoAdjust="0"/>
  </p:normalViewPr>
  <p:slideViewPr>
    <p:cSldViewPr>
      <p:cViewPr varScale="1">
        <p:scale>
          <a:sx n="79" d="100"/>
          <a:sy n="79" d="100"/>
        </p:scale>
        <p:origin x="157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044394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148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2146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1BFE8-65C5-4051-B32F-7DAD99B5FF7A}" type="datetime1">
              <a:rPr lang="zh-TW" altLang="en-US" smtClean="0"/>
              <a:t>2021/10/13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726D-3C0F-40B7-9C0A-893B8BDC9EC3}" type="datetime1">
              <a:rPr lang="zh-TW" altLang="en-US" smtClean="0"/>
              <a:t>2021/10/13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2DA46-1FA4-48D3-BA4F-91C0B1357C64}" type="datetime1">
              <a:rPr lang="zh-TW" altLang="en-US" smtClean="0"/>
              <a:t>2021/10/13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8009-C288-494C-AD10-31EF874101A6}" type="datetime1">
              <a:rPr lang="zh-TW" altLang="en-US" smtClean="0"/>
              <a:t>2021/10/13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0F7F5-9607-4868-B9EF-CD603F2C5D46}" type="datetime1">
              <a:rPr lang="zh-TW" altLang="en-US" smtClean="0"/>
              <a:t>2021/10/13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DE9E7-B987-4C5C-8FA8-2884575CAD4F}" type="datetime1">
              <a:rPr lang="zh-TW" altLang="en-US" smtClean="0"/>
              <a:t>2021/10/13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2362-1594-4011-86DE-BF91C4DD0862}" type="datetime1">
              <a:rPr lang="zh-TW" altLang="en-US" smtClean="0"/>
              <a:t>2021/10/13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6216F-7EA8-46CE-BBC1-757ED8466C87}" type="datetime1">
              <a:rPr lang="zh-TW" altLang="en-US" smtClean="0"/>
              <a:t>2021/10/13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20B19-6436-4AE7-9751-C84290F2DF4B}" type="datetime1">
              <a:rPr lang="zh-TW" altLang="en-US" smtClean="0"/>
              <a:t>2021/10/13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4199-92E6-473D-A450-120A4C2A1AC2}" type="datetime1">
              <a:rPr lang="zh-TW" altLang="en-US" smtClean="0"/>
              <a:t>2021/10/13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3173-E008-4721-A0B3-FDEFE6C3D774}" type="datetime1">
              <a:rPr lang="zh-TW" altLang="en-US" smtClean="0"/>
              <a:t>2021/10/13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C62848B-A2CA-46E6-84A7-A5C24999EB14}" type="datetime1">
              <a:rPr lang="zh-TW" altLang="en-US" smtClean="0"/>
              <a:t>2021/10/13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zh-TW" altLang="en-US" sz="5400" dirty="0"/>
              <a:t>物件導向設計實習</a:t>
            </a:r>
            <a:endParaRPr lang="en" sz="5400" dirty="0"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altLang="zh-TW" dirty="0"/>
              <a:t>Git</a:t>
            </a:r>
            <a:r>
              <a:rPr lang="zh-TW" altLang="en-US" dirty="0"/>
              <a:t>教學</a:t>
            </a:r>
            <a:endParaRPr lang="en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</a:t>
            </a:fld>
            <a:endParaRPr lang="zh-TW" altLang="en-US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GitHub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GitHub</a:t>
            </a:r>
            <a:r>
              <a:rPr lang="zh-TW" altLang="en-US" sz="2800" dirty="0"/>
              <a:t>網址</a:t>
            </a:r>
            <a:r>
              <a:rPr lang="en-US" altLang="zh-TW" sz="2800" dirty="0"/>
              <a:t>:https://github.com/</a:t>
            </a:r>
          </a:p>
          <a:p>
            <a:pPr lvl="1"/>
            <a:r>
              <a:rPr lang="zh-TW" altLang="en-US" sz="2400" dirty="0"/>
              <a:t>註冊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564904"/>
            <a:ext cx="7626250" cy="378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71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GitHub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844824"/>
            <a:ext cx="6588224" cy="474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65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775445"/>
            <a:ext cx="6123719" cy="594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48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68" y="1052736"/>
            <a:ext cx="5872832" cy="202987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856" y="3550032"/>
            <a:ext cx="5868144" cy="26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63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GitHub</a:t>
            </a:r>
            <a:r>
              <a:rPr lang="en-US" altLang="zh-TW" dirty="0"/>
              <a:t> </a:t>
            </a:r>
            <a:r>
              <a:rPr lang="zh-TW" altLang="en-US" dirty="0"/>
              <a:t>建立專案</a:t>
            </a:r>
            <a:r>
              <a:rPr lang="en-US" altLang="zh-TW" baseline="-25000" dirty="0"/>
              <a:t>1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09774" y="1600200"/>
            <a:ext cx="5124449" cy="48768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131840" y="2708920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4919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GitHub </a:t>
            </a:r>
            <a:r>
              <a:rPr lang="zh-TW" altLang="en-US" dirty="0"/>
              <a:t>建立專案</a:t>
            </a:r>
            <a:r>
              <a:rPr lang="en-US" altLang="zh-TW" baseline="-25000" dirty="0"/>
              <a:t>2</a:t>
            </a:r>
            <a:endParaRPr lang="zh-TW" altLang="en-US" baseline="-25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8125" y="2708920"/>
            <a:ext cx="7947750" cy="25665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18856" y="3645024"/>
            <a:ext cx="442555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773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新增遠端（</a:t>
            </a:r>
            <a:r>
              <a:rPr lang="en-US" altLang="zh-TW" dirty="0"/>
              <a:t>Remote</a:t>
            </a:r>
            <a:r>
              <a:rPr lang="zh-TW" altLang="en-US" dirty="0"/>
              <a:t>）</a:t>
            </a:r>
            <a:r>
              <a:rPr lang="en-US" altLang="zh-TW" dirty="0"/>
              <a:t> </a:t>
            </a:r>
            <a:r>
              <a:rPr lang="zh-TW" altLang="en-US" dirty="0"/>
              <a:t>專案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remote add [</a:t>
            </a:r>
            <a:r>
              <a:rPr lang="zh-TW" altLang="en-US" dirty="0">
                <a:latin typeface="Arial"/>
                <a:cs typeface="Arial"/>
              </a:rPr>
              <a:t>簡稱</a:t>
            </a:r>
            <a:r>
              <a:rPr lang="en-US" altLang="zh-TW" dirty="0">
                <a:latin typeface="Arial"/>
                <a:cs typeface="Arial"/>
              </a:rPr>
              <a:t>]</a:t>
            </a:r>
            <a:r>
              <a:rPr lang="zh-TW" altLang="en-US" dirty="0">
                <a:latin typeface="Arial"/>
                <a:cs typeface="Arial"/>
              </a:rPr>
              <a:t> </a:t>
            </a:r>
            <a:r>
              <a:rPr lang="en-US" altLang="zh-TW" dirty="0">
                <a:latin typeface="Arial"/>
                <a:cs typeface="Arial"/>
              </a:rPr>
              <a:t>[</a:t>
            </a:r>
            <a:r>
              <a:rPr lang="zh-TW" altLang="en-US" dirty="0">
                <a:latin typeface="Arial"/>
                <a:cs typeface="Arial"/>
              </a:rPr>
              <a:t>網址</a:t>
            </a:r>
            <a:r>
              <a:rPr lang="en-US" altLang="zh-TW" dirty="0">
                <a:latin typeface="Arial"/>
                <a:cs typeface="Arial"/>
              </a:rPr>
              <a:t>]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remote -v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4B8B130-9551-4987-966E-E0953A9B65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31984" y="2852936"/>
            <a:ext cx="5280031" cy="336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36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推送（</a:t>
            </a:r>
            <a:r>
              <a:rPr lang="en-US" altLang="zh-TW" dirty="0"/>
              <a:t>Push</a:t>
            </a:r>
            <a:r>
              <a:rPr lang="zh-TW" altLang="en-US" dirty="0"/>
              <a:t>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push [</a:t>
            </a:r>
            <a:r>
              <a:rPr lang="zh-TW" altLang="en-US" dirty="0">
                <a:latin typeface="Arial"/>
                <a:cs typeface="Arial"/>
              </a:rPr>
              <a:t>遠端名稱</a:t>
            </a:r>
            <a:r>
              <a:rPr lang="en-US" altLang="zh-TW" dirty="0">
                <a:latin typeface="Arial"/>
                <a:cs typeface="Arial"/>
              </a:rPr>
              <a:t>] [</a:t>
            </a:r>
            <a:r>
              <a:rPr lang="zh-TW" altLang="en-US" dirty="0">
                <a:latin typeface="Arial"/>
                <a:cs typeface="Arial"/>
              </a:rPr>
              <a:t>分支</a:t>
            </a:r>
            <a:r>
              <a:rPr lang="en-US" altLang="zh-TW" dirty="0">
                <a:latin typeface="Arial"/>
                <a:cs typeface="Arial"/>
              </a:rPr>
              <a:t>]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將本地的</a:t>
            </a:r>
            <a:r>
              <a:rPr lang="en-US" altLang="zh-TW" dirty="0">
                <a:latin typeface="Arial"/>
                <a:cs typeface="Arial"/>
              </a:rPr>
              <a:t>master</a:t>
            </a:r>
            <a:r>
              <a:rPr lang="zh-TW" altLang="en-US" dirty="0">
                <a:latin typeface="Arial"/>
                <a:cs typeface="Arial"/>
              </a:rPr>
              <a:t>分支上傳至 遠端（</a:t>
            </a:r>
            <a:r>
              <a:rPr lang="en-US" altLang="zh-TW" dirty="0">
                <a:latin typeface="Arial"/>
                <a:cs typeface="Arial"/>
              </a:rPr>
              <a:t>origin</a:t>
            </a:r>
            <a:r>
              <a:rPr lang="zh-TW" altLang="en-US" dirty="0">
                <a:latin typeface="Arial"/>
                <a:cs typeface="Arial"/>
              </a:rPr>
              <a:t>）的</a:t>
            </a:r>
            <a:r>
              <a:rPr lang="en-US" altLang="zh-TW" dirty="0">
                <a:latin typeface="Arial"/>
                <a:cs typeface="Arial"/>
              </a:rPr>
              <a:t>master</a:t>
            </a:r>
            <a:r>
              <a:rPr lang="zh-TW" altLang="en-US" dirty="0">
                <a:latin typeface="Arial"/>
                <a:cs typeface="Arial"/>
              </a:rPr>
              <a:t>分支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2BC28E8-EFC4-41D2-9E10-B2565F434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31984" y="2852936"/>
            <a:ext cx="5280031" cy="336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80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</a:t>
            </a:r>
            <a:r>
              <a:rPr lang="en-US" altLang="zh-TW" dirty="0" err="1"/>
              <a:t>Github</a:t>
            </a:r>
            <a:r>
              <a:rPr lang="zh-TW" altLang="en-US" dirty="0"/>
              <a:t>上專案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39552" y="2809608"/>
            <a:ext cx="8184729" cy="254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D5DE4EF-F38F-474D-A90A-A8AEBD952B3A}"/>
              </a:ext>
            </a:extLst>
          </p:cNvPr>
          <p:cNvSpPr/>
          <p:nvPr/>
        </p:nvSpPr>
        <p:spPr>
          <a:xfrm>
            <a:off x="7916443" y="4149080"/>
            <a:ext cx="7200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188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</a:t>
            </a:r>
            <a:r>
              <a:rPr lang="en-US" altLang="zh-TW" dirty="0"/>
              <a:t>Commit</a:t>
            </a:r>
            <a:r>
              <a:rPr lang="zh-TW" altLang="en-US" dirty="0"/>
              <a:t>歷程</a:t>
            </a:r>
            <a:r>
              <a:rPr lang="en-US" altLang="zh-TW" baseline="-25000" dirty="0"/>
              <a:t>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67544" y="2715457"/>
            <a:ext cx="8460432" cy="2239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07CA9A4-A797-4B00-9B41-2F2E48151D6E}"/>
              </a:ext>
            </a:extLst>
          </p:cNvPr>
          <p:cNvSpPr/>
          <p:nvPr/>
        </p:nvSpPr>
        <p:spPr>
          <a:xfrm>
            <a:off x="2483768" y="4221088"/>
            <a:ext cx="7200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092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安裝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sz="3200" spc="-10" dirty="0">
                <a:latin typeface="Noto Sans CJK JP Thin"/>
                <a:cs typeface="Arial" panose="020B0604020202020204" pitchFamily="34" charset="0"/>
              </a:rPr>
              <a:t>Git</a:t>
            </a:r>
            <a:r>
              <a:rPr lang="zh-TW" altLang="en-US" sz="2800" spc="-10" dirty="0">
                <a:latin typeface="Noto Sans CJK JP Thin"/>
                <a:cs typeface="Arial" panose="020B0604020202020204" pitchFamily="34" charset="0"/>
              </a:rPr>
              <a:t>下載網址：</a:t>
            </a:r>
            <a:r>
              <a:rPr lang="en-US" altLang="zh-TW" sz="2800" dirty="0">
                <a:latin typeface="Arial"/>
                <a:cs typeface="Arial"/>
              </a:rPr>
              <a:t>https://git-scm.com/downloads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0614EEC-843B-469E-B350-0CA6E6856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92" y="2480927"/>
            <a:ext cx="7017449" cy="407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60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</a:t>
            </a:r>
            <a:r>
              <a:rPr lang="en-US" altLang="zh-TW" dirty="0"/>
              <a:t>Commit</a:t>
            </a:r>
            <a:r>
              <a:rPr lang="zh-TW" altLang="en-US" dirty="0"/>
              <a:t>歷程</a:t>
            </a:r>
            <a:r>
              <a:rPr lang="en-US" altLang="zh-TW" baseline="-25000" dirty="0"/>
              <a:t>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01637" y="2715457"/>
            <a:ext cx="8392246" cy="2239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1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  <a:r>
              <a:rPr lang="en-US" altLang="zh-TW" dirty="0"/>
              <a:t>1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建立一個程式儲存庫（</a:t>
            </a:r>
            <a:r>
              <a:rPr lang="en-US" altLang="zh-TW" spc="-10" dirty="0">
                <a:latin typeface="Noto Sans CJK JP Thin"/>
                <a:cs typeface="Arial" panose="020B0604020202020204" pitchFamily="34" charset="0"/>
              </a:rPr>
              <a:t>git repository</a:t>
            </a: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）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建立一個</a:t>
            </a:r>
            <a:r>
              <a:rPr lang="en-US" altLang="zh-TW" spc="-10" dirty="0">
                <a:latin typeface="Noto Sans CJK JP Thin"/>
                <a:cs typeface="Arial" panose="020B0604020202020204" pitchFamily="34" charset="0"/>
              </a:rPr>
              <a:t>Java</a:t>
            </a: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專案並加入至暫存區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提交一個版本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註冊（或登入）</a:t>
            </a:r>
            <a:r>
              <a:rPr lang="en-US" altLang="zh-TW" spc="-10" dirty="0" err="1">
                <a:latin typeface="Noto Sans CJK JP Thin"/>
                <a:cs typeface="Arial" panose="020B0604020202020204" pitchFamily="34" charset="0"/>
              </a:rPr>
              <a:t>Github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創立一個專案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將該專案新增至先前建立的儲存庫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推送至</a:t>
            </a:r>
            <a:r>
              <a:rPr lang="en-US" altLang="zh-TW" spc="-10" dirty="0" err="1">
                <a:latin typeface="Noto Sans CJK JP Thin"/>
                <a:cs typeface="Arial" panose="020B0604020202020204" pitchFamily="34" charset="0"/>
              </a:rPr>
              <a:t>github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12065" indent="0">
              <a:lnSpc>
                <a:spcPct val="100000"/>
              </a:lnSpc>
              <a:spcBef>
                <a:spcPts val="775"/>
              </a:spcBef>
              <a:buNone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提示：</a:t>
            </a:r>
            <a:r>
              <a:rPr lang="en-US" altLang="zh-TW" spc="-10" dirty="0">
                <a:latin typeface="Noto Sans CJK JP Thin"/>
                <a:cs typeface="Arial" panose="020B0604020202020204" pitchFamily="34" charset="0"/>
              </a:rPr>
              <a:t>”git add . “</a:t>
            </a: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可以將當前資料夾內所有檔案一次加入暫存區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endParaRPr lang="en-US" altLang="zh-TW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2254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分支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437461" y="2060848"/>
            <a:ext cx="6269077" cy="386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694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分支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/>
              <a:t>在同一個儲存庫裡同時進行多個不同的修改</a:t>
            </a:r>
            <a:endParaRPr lang="en-US" altLang="zh-TW" dirty="0"/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/>
              <a:t>讓分開的分支不受其他分支的影響</a:t>
            </a:r>
            <a:endParaRPr lang="en-US" altLang="zh-TW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9215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分支（</a:t>
            </a:r>
            <a:r>
              <a:rPr lang="en-US" altLang="zh-TW" dirty="0"/>
              <a:t>Branch</a:t>
            </a:r>
            <a:r>
              <a:rPr lang="zh-TW" altLang="en-US" dirty="0"/>
              <a:t>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branch [</a:t>
            </a:r>
            <a:r>
              <a:rPr lang="zh-TW" altLang="en-US" dirty="0">
                <a:latin typeface="Arial"/>
                <a:cs typeface="Arial"/>
              </a:rPr>
              <a:t>分支名稱</a:t>
            </a:r>
            <a:r>
              <a:rPr lang="en-US" altLang="zh-TW" dirty="0">
                <a:latin typeface="Arial"/>
                <a:cs typeface="Arial"/>
              </a:rPr>
              <a:t>] </a:t>
            </a:r>
            <a:r>
              <a:rPr lang="zh-TW" altLang="en-US" dirty="0">
                <a:latin typeface="Arial"/>
                <a:cs typeface="Arial"/>
              </a:rPr>
              <a:t>創立分支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branch </a:t>
            </a:r>
            <a:r>
              <a:rPr lang="zh-TW" altLang="en-US" dirty="0">
                <a:latin typeface="Arial"/>
                <a:cs typeface="Arial"/>
              </a:rPr>
              <a:t>查看分支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16F9BB1-5B12-4F76-B436-348E71DA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31984" y="2942010"/>
            <a:ext cx="5280031" cy="318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57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切換（</a:t>
            </a:r>
            <a:r>
              <a:rPr lang="en-US" altLang="zh-TW" dirty="0"/>
              <a:t>checkout</a:t>
            </a:r>
            <a:r>
              <a:rPr lang="zh-TW" altLang="en-US" dirty="0"/>
              <a:t>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checkout [</a:t>
            </a:r>
            <a:r>
              <a:rPr lang="zh-TW" altLang="en-US" dirty="0">
                <a:latin typeface="Arial"/>
                <a:cs typeface="Arial"/>
              </a:rPr>
              <a:t>分支名稱</a:t>
            </a:r>
            <a:r>
              <a:rPr lang="en-US" altLang="zh-TW" dirty="0">
                <a:latin typeface="Arial"/>
                <a:cs typeface="Arial"/>
              </a:rPr>
              <a:t>] </a:t>
            </a:r>
            <a:r>
              <a:rPr lang="zh-TW" altLang="en-US" dirty="0">
                <a:latin typeface="Arial"/>
                <a:cs typeface="Arial"/>
              </a:rPr>
              <a:t>切換分支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16F9BB1-5B12-4F76-B436-348E71DA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31984" y="2943088"/>
            <a:ext cx="5280031" cy="318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76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新的提交</a:t>
            </a:r>
            <a:r>
              <a:rPr lang="en-US" altLang="zh-TW" baseline="-25000" dirty="0"/>
              <a:t>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新增一個檔案並加入追蹤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並且提交一個新的版本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16F9BB1-5B12-4F76-B436-348E71DA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19772" y="2492896"/>
            <a:ext cx="4104456" cy="415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7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新的提交</a:t>
            </a:r>
            <a:r>
              <a:rPr lang="en-US" altLang="zh-TW" baseline="-25000" dirty="0"/>
              <a:t>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此時的版本狀態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F3CBC8-32B7-49C9-902D-35B3E29A7E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94817" y="2420888"/>
            <a:ext cx="4954366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67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衝突（</a:t>
            </a:r>
            <a:r>
              <a:rPr lang="en-US" altLang="zh-TW" dirty="0"/>
              <a:t>conflict</a:t>
            </a:r>
            <a:r>
              <a:rPr lang="zh-TW" altLang="en-US" dirty="0"/>
              <a:t>）</a:t>
            </a:r>
            <a:r>
              <a:rPr lang="en-US" altLang="zh-TW" baseline="-25000" dirty="0"/>
              <a:t> 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/>
              <a:t>當某個分支的功能開發完成時，需要合併到其他分支。</a:t>
            </a:r>
            <a:endParaRPr lang="en-US" altLang="zh-TW" dirty="0"/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/>
              <a:t>進行合併的時候，如果有不同的開發人員改到相同的程式碼，合併將會失敗。</a:t>
            </a:r>
            <a:endParaRPr lang="en-US" altLang="zh-TW" dirty="0"/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/>
              <a:t>首先針對剛剛的</a:t>
            </a:r>
            <a:r>
              <a:rPr lang="en-US" altLang="zh-TW" dirty="0"/>
              <a:t>issue1</a:t>
            </a:r>
            <a:r>
              <a:rPr lang="zh-TW" altLang="en-US" dirty="0"/>
              <a:t>分支，修改</a:t>
            </a:r>
            <a:r>
              <a:rPr lang="en-US" altLang="zh-TW" dirty="0"/>
              <a:t>file.txt</a:t>
            </a:r>
            <a:r>
              <a:rPr lang="zh-TW" altLang="en-US" dirty="0"/>
              <a:t>的檔案內容，並進行提交（</a:t>
            </a:r>
            <a:r>
              <a:rPr lang="en-US" altLang="zh-TW" dirty="0"/>
              <a:t>commit</a:t>
            </a:r>
            <a:r>
              <a:rPr lang="zh-TW" altLang="en-US" dirty="0"/>
              <a:t>）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53925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衝突（</a:t>
            </a:r>
            <a:r>
              <a:rPr lang="en-US" altLang="zh-TW" dirty="0"/>
              <a:t>conflict</a:t>
            </a:r>
            <a:r>
              <a:rPr lang="zh-TW" altLang="en-US" dirty="0"/>
              <a:t>）</a:t>
            </a:r>
            <a:r>
              <a:rPr lang="en-US" altLang="zh-TW" baseline="-25000" dirty="0"/>
              <a:t> 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7B1487-0A9C-4800-BE7B-1774C07C76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0332" y="1916832"/>
            <a:ext cx="6463335" cy="389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初次使用設定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43708" y="3156539"/>
            <a:ext cx="5256584" cy="3168061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sz="3200" spc="-10" dirty="0">
                <a:latin typeface="Noto Sans CJK JP Thin"/>
                <a:cs typeface="Arial" panose="020B0604020202020204" pitchFamily="34" charset="0"/>
              </a:rPr>
              <a:t>設定使用者資料</a:t>
            </a:r>
            <a:endParaRPr lang="en-US" altLang="zh-TW" sz="3200" spc="-10" dirty="0">
              <a:latin typeface="Noto Sans CJK JP Thin"/>
              <a:cs typeface="Arial" panose="020B0604020202020204" pitchFamily="34" charset="0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config --global user.name “Your name”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config --global </a:t>
            </a:r>
            <a:r>
              <a:rPr lang="en-US" altLang="zh-TW" dirty="0" err="1">
                <a:latin typeface="Arial"/>
                <a:cs typeface="Arial"/>
              </a:rPr>
              <a:t>user.email</a:t>
            </a:r>
            <a:r>
              <a:rPr lang="en-US" altLang="zh-TW" dirty="0">
                <a:latin typeface="Arial"/>
                <a:cs typeface="Arial"/>
              </a:rPr>
              <a:t> example@example.com</a:t>
            </a:r>
          </a:p>
        </p:txBody>
      </p:sp>
    </p:spTree>
    <p:extLst>
      <p:ext uri="{BB962C8B-B14F-4D97-AF65-F5344CB8AC3E}">
        <p14:creationId xmlns:p14="http://schemas.microsoft.com/office/powerpoint/2010/main" val="2418590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衝突（</a:t>
            </a:r>
            <a:r>
              <a:rPr lang="en-US" altLang="zh-TW" dirty="0"/>
              <a:t>conflict</a:t>
            </a:r>
            <a:r>
              <a:rPr lang="zh-TW" altLang="en-US" dirty="0"/>
              <a:t>）</a:t>
            </a:r>
            <a:r>
              <a:rPr lang="en-US" altLang="zh-TW" baseline="-25000" dirty="0"/>
              <a:t>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/>
              <a:t>切換（</a:t>
            </a:r>
            <a:r>
              <a:rPr lang="en-US" altLang="zh-TW" dirty="0"/>
              <a:t>checkout</a:t>
            </a:r>
            <a:r>
              <a:rPr lang="zh-TW" altLang="en-US" dirty="0"/>
              <a:t>）回</a:t>
            </a:r>
            <a:r>
              <a:rPr lang="en-US" altLang="zh-TW" dirty="0"/>
              <a:t>master</a:t>
            </a:r>
            <a:r>
              <a:rPr lang="zh-TW" altLang="en-US" dirty="0"/>
              <a:t>分支，同樣對</a:t>
            </a:r>
            <a:r>
              <a:rPr lang="en-US" altLang="zh-TW" dirty="0"/>
              <a:t>file</a:t>
            </a:r>
            <a:r>
              <a:rPr lang="zh-TW" altLang="en-US" dirty="0"/>
              <a:t>進行修改，並提交（</a:t>
            </a:r>
            <a:r>
              <a:rPr lang="en-US" altLang="zh-TW" dirty="0"/>
              <a:t>commit</a:t>
            </a:r>
            <a:r>
              <a:rPr lang="zh-TW" altLang="en-US" dirty="0"/>
              <a:t>）一個版本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7559898-A8F0-44FE-9598-366A8C1466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9221" y="2943088"/>
            <a:ext cx="4585557" cy="318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08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衝突（</a:t>
            </a:r>
            <a:r>
              <a:rPr lang="en-US" altLang="zh-TW" dirty="0"/>
              <a:t>conflict</a:t>
            </a:r>
            <a:r>
              <a:rPr lang="zh-TW" altLang="en-US" dirty="0"/>
              <a:t>）</a:t>
            </a:r>
            <a:r>
              <a:rPr lang="en-US" altLang="zh-TW" baseline="-25000" dirty="0"/>
              <a:t>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此時的版本狀態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10DC5BC-1EB1-45B7-B51B-388C5C277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92896"/>
            <a:ext cx="7852742" cy="339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09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合併（</a:t>
            </a:r>
            <a:r>
              <a:rPr lang="en-US" altLang="zh-TW" dirty="0"/>
              <a:t>Merge</a:t>
            </a:r>
            <a:r>
              <a:rPr lang="zh-TW" altLang="en-US" dirty="0"/>
              <a:t>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merge [</a:t>
            </a:r>
            <a:r>
              <a:rPr lang="zh-TW" altLang="en-US" dirty="0">
                <a:latin typeface="Arial"/>
                <a:cs typeface="Arial"/>
              </a:rPr>
              <a:t>分支名稱</a:t>
            </a:r>
            <a:r>
              <a:rPr lang="en-US" altLang="zh-TW" dirty="0">
                <a:latin typeface="Arial"/>
                <a:cs typeface="Arial"/>
              </a:rPr>
              <a:t>]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將某個</a:t>
            </a:r>
            <a:r>
              <a:rPr lang="en-US" altLang="zh-TW" dirty="0">
                <a:latin typeface="Arial"/>
                <a:cs typeface="Arial"/>
              </a:rPr>
              <a:t>branch</a:t>
            </a:r>
            <a:r>
              <a:rPr lang="zh-TW" altLang="en-US" dirty="0">
                <a:latin typeface="Arial"/>
                <a:cs typeface="Arial"/>
              </a:rPr>
              <a:t>合併至當前的（</a:t>
            </a:r>
            <a:r>
              <a:rPr lang="en-US" altLang="zh-TW" dirty="0">
                <a:latin typeface="Arial"/>
                <a:cs typeface="Arial"/>
              </a:rPr>
              <a:t>checkout</a:t>
            </a:r>
            <a:r>
              <a:rPr lang="zh-TW" altLang="en-US" dirty="0">
                <a:latin typeface="Arial"/>
                <a:cs typeface="Arial"/>
              </a:rPr>
              <a:t>所在處）</a:t>
            </a:r>
            <a:endParaRPr lang="en-US" altLang="zh-TW" dirty="0">
              <a:latin typeface="Arial"/>
              <a:cs typeface="Arial"/>
            </a:endParaRPr>
          </a:p>
          <a:p>
            <a:pPr marL="12065" indent="0">
              <a:lnSpc>
                <a:spcPct val="100000"/>
              </a:lnSpc>
              <a:spcBef>
                <a:spcPts val="775"/>
              </a:spcBef>
              <a:buNone/>
              <a:tabLst>
                <a:tab pos="355600" algn="l"/>
                <a:tab pos="356235" algn="l"/>
              </a:tabLst>
            </a:pPr>
            <a:endParaRPr lang="zh-TW" altLang="en-US" dirty="0">
              <a:latin typeface="Arial"/>
              <a:cs typeface="Arial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649D30B-2F6E-4C4B-8EBF-5C60AE59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9221" y="3152362"/>
            <a:ext cx="4585557" cy="27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4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解決衝突（</a:t>
            </a:r>
            <a:r>
              <a:rPr lang="en-US" altLang="zh-TW" dirty="0"/>
              <a:t>conflict</a:t>
            </a:r>
            <a:r>
              <a:rPr lang="zh-TW" altLang="en-US" dirty="0"/>
              <a:t>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此時的版本狀態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10DC5BC-1EB1-45B7-B51B-388C5C27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9552" y="2504061"/>
            <a:ext cx="7852742" cy="337900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02398C0-BD08-4CC7-946E-F5EEE3E914A5}"/>
              </a:ext>
            </a:extLst>
          </p:cNvPr>
          <p:cNvSpPr/>
          <p:nvPr/>
        </p:nvSpPr>
        <p:spPr>
          <a:xfrm>
            <a:off x="6986203" y="3645024"/>
            <a:ext cx="1008112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8219C5-C13D-42F6-A5E4-213F94DCA6B1}"/>
              </a:ext>
            </a:extLst>
          </p:cNvPr>
          <p:cNvSpPr/>
          <p:nvPr/>
        </p:nvSpPr>
        <p:spPr>
          <a:xfrm>
            <a:off x="4716016" y="4762500"/>
            <a:ext cx="1224136" cy="1120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0D3FB75-121E-40A3-B732-E3B6993F2D30}"/>
              </a:ext>
            </a:extLst>
          </p:cNvPr>
          <p:cNvSpPr txBox="1"/>
          <p:nvPr/>
        </p:nvSpPr>
        <p:spPr>
          <a:xfrm>
            <a:off x="6091275" y="5192840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衝突發生（</a:t>
            </a:r>
            <a:r>
              <a:rPr lang="en-US" altLang="zh-TW" sz="2000" b="1" dirty="0">
                <a:solidFill>
                  <a:srgbClr val="FF0000"/>
                </a:solidFill>
                <a:latin typeface="+mn-ea"/>
                <a:ea typeface="+mn-ea"/>
              </a:rPr>
              <a:t>conflict</a:t>
            </a:r>
            <a:r>
              <a:rPr lang="zh-TW" altLang="en-US" sz="2000" b="1" dirty="0">
                <a:solidFill>
                  <a:srgbClr val="FF0000"/>
                </a:solidFill>
                <a:latin typeface="+mn-ea"/>
                <a:ea typeface="+mn-ea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749307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解決衝突</a:t>
            </a:r>
            <a:r>
              <a:rPr lang="en-US" altLang="zh-TW" baseline="-25000" dirty="0"/>
              <a:t>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status</a:t>
            </a:r>
            <a:r>
              <a:rPr lang="zh-TW" altLang="en-US" dirty="0">
                <a:latin typeface="Arial"/>
                <a:cs typeface="Arial"/>
              </a:rPr>
              <a:t>查看狀態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進入</a:t>
            </a:r>
            <a:r>
              <a:rPr lang="en-US" altLang="zh-TW" dirty="0">
                <a:latin typeface="Arial"/>
                <a:cs typeface="Arial"/>
              </a:rPr>
              <a:t>file.txt</a:t>
            </a:r>
            <a:r>
              <a:rPr lang="zh-TW" altLang="en-US" dirty="0">
                <a:latin typeface="Arial"/>
                <a:cs typeface="Arial"/>
              </a:rPr>
              <a:t>查看並修正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649D30B-2F6E-4C4B-8EBF-5C60AE59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27584" y="3140968"/>
            <a:ext cx="4585556" cy="276364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E6004AE-3686-48CA-8189-748142131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176" y="4495139"/>
            <a:ext cx="3024336" cy="172570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B60B605-A518-4671-A6E2-4773820CD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459" y="2566149"/>
            <a:ext cx="3033053" cy="172570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168FEB2-6492-462E-8670-E9998598FA2C}"/>
              </a:ext>
            </a:extLst>
          </p:cNvPr>
          <p:cNvSpPr/>
          <p:nvPr/>
        </p:nvSpPr>
        <p:spPr>
          <a:xfrm>
            <a:off x="5639176" y="3558525"/>
            <a:ext cx="1453104" cy="230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19F4A09-CCBB-4560-BADE-9DAA02FCAB96}"/>
              </a:ext>
            </a:extLst>
          </p:cNvPr>
          <p:cNvSpPr/>
          <p:nvPr/>
        </p:nvSpPr>
        <p:spPr>
          <a:xfrm>
            <a:off x="5630459" y="3248218"/>
            <a:ext cx="1453104" cy="2305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F954507-5E4D-48BB-9F72-D6BC7C15BB60}"/>
              </a:ext>
            </a:extLst>
          </p:cNvPr>
          <p:cNvSpPr txBox="1"/>
          <p:nvPr/>
        </p:nvSpPr>
        <p:spPr>
          <a:xfrm>
            <a:off x="7146985" y="3183953"/>
            <a:ext cx="1733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+mn-ea"/>
                <a:ea typeface="+mn-ea"/>
              </a:rPr>
              <a:t>master</a:t>
            </a:r>
            <a:r>
              <a:rPr lang="zh-TW" altLang="en-US" sz="1600" dirty="0">
                <a:solidFill>
                  <a:srgbClr val="FF0000"/>
                </a:solidFill>
                <a:latin typeface="+mn-ea"/>
                <a:ea typeface="+mn-ea"/>
              </a:rPr>
              <a:t>分支內容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794AEA4-1B6C-433F-870C-B93E016B3D03}"/>
              </a:ext>
            </a:extLst>
          </p:cNvPr>
          <p:cNvSpPr txBox="1"/>
          <p:nvPr/>
        </p:nvSpPr>
        <p:spPr>
          <a:xfrm>
            <a:off x="7146252" y="3499283"/>
            <a:ext cx="1733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+mn-ea"/>
                <a:ea typeface="+mn-ea"/>
              </a:rPr>
              <a:t>issue1</a:t>
            </a:r>
            <a:r>
              <a:rPr lang="zh-TW" altLang="en-US" sz="1600" dirty="0">
                <a:solidFill>
                  <a:srgbClr val="FF0000"/>
                </a:solidFill>
                <a:latin typeface="+mn-ea"/>
                <a:ea typeface="+mn-ea"/>
              </a:rPr>
              <a:t>分支內容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CA7972F-A34A-4263-8AEE-C498FA8CA48F}"/>
              </a:ext>
            </a:extLst>
          </p:cNvPr>
          <p:cNvSpPr txBox="1"/>
          <p:nvPr/>
        </p:nvSpPr>
        <p:spPr>
          <a:xfrm>
            <a:off x="5603338" y="5613250"/>
            <a:ext cx="1453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+mn-ea"/>
                <a:ea typeface="+mn-ea"/>
              </a:rPr>
              <a:t>修改並儲存</a:t>
            </a:r>
            <a:endParaRPr lang="en-US" altLang="zh-TW" sz="16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3090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解決衝突</a:t>
            </a:r>
            <a:r>
              <a:rPr lang="en-US" altLang="zh-TW" baseline="-25000" dirty="0"/>
              <a:t>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重新用</a:t>
            </a:r>
            <a:r>
              <a:rPr lang="en-US" altLang="zh-TW" dirty="0">
                <a:latin typeface="Arial"/>
                <a:cs typeface="Arial"/>
              </a:rPr>
              <a:t>git add </a:t>
            </a:r>
            <a:r>
              <a:rPr lang="zh-TW" altLang="en-US" dirty="0">
                <a:latin typeface="Arial"/>
                <a:cs typeface="Arial"/>
              </a:rPr>
              <a:t>加入追蹤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status</a:t>
            </a:r>
            <a:r>
              <a:rPr lang="zh-TW" altLang="en-US" dirty="0">
                <a:latin typeface="Arial"/>
                <a:cs typeface="Arial"/>
              </a:rPr>
              <a:t>查詢狀態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提交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9CAE984-5AC8-46F2-8372-B97CDDD1FC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9221" y="3152362"/>
            <a:ext cx="4585556" cy="27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58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解決衝突</a:t>
            </a:r>
            <a:r>
              <a:rPr lang="en-US" altLang="zh-TW" baseline="-25000" dirty="0"/>
              <a:t>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此時的版本狀態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96F2C2F-4336-494C-A203-7C8CACFA61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200" y="2996952"/>
            <a:ext cx="8604449" cy="268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18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刪除分支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開發結束後，已經被合併的分支不再需要使用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branch –d [</a:t>
            </a:r>
            <a:r>
              <a:rPr lang="zh-TW" altLang="en-US" dirty="0">
                <a:latin typeface="Arial"/>
                <a:cs typeface="Arial"/>
              </a:rPr>
              <a:t>分支</a:t>
            </a:r>
            <a:r>
              <a:rPr lang="en-US" altLang="zh-TW" dirty="0">
                <a:latin typeface="Arial"/>
                <a:cs typeface="Arial"/>
              </a:rPr>
              <a:t>]</a:t>
            </a:r>
            <a:endParaRPr lang="zh-TW" altLang="en-US" dirty="0">
              <a:latin typeface="Arial"/>
              <a:cs typeface="Arial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9CAE984-5AC8-46F2-8372-B97CDDD1FC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9221" y="3152362"/>
            <a:ext cx="4585556" cy="276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37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克隆（</a:t>
            </a:r>
            <a:r>
              <a:rPr lang="en-US" altLang="zh-TW" dirty="0"/>
              <a:t>clone</a:t>
            </a:r>
            <a:r>
              <a:rPr lang="zh-TW" altLang="en-US" dirty="0"/>
              <a:t>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維護舊專案、拷貝現有儲存庫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clone [</a:t>
            </a:r>
            <a:r>
              <a:rPr lang="zh-TW" altLang="en-US" dirty="0">
                <a:latin typeface="Arial"/>
                <a:cs typeface="Arial"/>
              </a:rPr>
              <a:t>網址</a:t>
            </a:r>
            <a:r>
              <a:rPr lang="en-US" altLang="zh-TW" dirty="0">
                <a:latin typeface="Arial"/>
                <a:cs typeface="Arial"/>
              </a:rPr>
              <a:t>]</a:t>
            </a:r>
            <a:endParaRPr lang="zh-TW" altLang="en-US" dirty="0">
              <a:latin typeface="Arial"/>
              <a:cs typeface="Arial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4264B44-F885-4694-9E64-0221642776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9221" y="3152870"/>
            <a:ext cx="4585556" cy="276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82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111E03-4FD5-4CDE-8ABC-1687037EF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62" y="1196752"/>
            <a:ext cx="7884876" cy="482453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5290093-B187-4F0E-9DB6-75C12A92C3CD}"/>
              </a:ext>
            </a:extLst>
          </p:cNvPr>
          <p:cNvSpPr/>
          <p:nvPr/>
        </p:nvSpPr>
        <p:spPr>
          <a:xfrm>
            <a:off x="7833430" y="2204864"/>
            <a:ext cx="639940" cy="3614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6F066D-02B1-4850-A582-17E6A8B095B4}"/>
              </a:ext>
            </a:extLst>
          </p:cNvPr>
          <p:cNvSpPr/>
          <p:nvPr/>
        </p:nvSpPr>
        <p:spPr>
          <a:xfrm>
            <a:off x="7955288" y="3140968"/>
            <a:ext cx="361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004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</a:t>
            </a:r>
            <a:r>
              <a:rPr lang="zh-TW" altLang="en-US" dirty="0"/>
              <a:t>運作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126" name="Picture 6" descr="http://denny.one/SITCON-workshop-2014-ncku-git/img/local-remo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75" y="1587246"/>
            <a:ext cx="6429449" cy="527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3B73338-7C20-4F1C-934B-0CB73045D887}"/>
              </a:ext>
            </a:extLst>
          </p:cNvPr>
          <p:cNvSpPr/>
          <p:nvPr/>
        </p:nvSpPr>
        <p:spPr>
          <a:xfrm>
            <a:off x="1357274" y="1587246"/>
            <a:ext cx="4438861" cy="5154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134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拉取（</a:t>
            </a:r>
            <a:r>
              <a:rPr lang="en-US" altLang="zh-TW" dirty="0"/>
              <a:t>pull</a:t>
            </a:r>
            <a:r>
              <a:rPr lang="zh-TW" altLang="en-US" dirty="0"/>
              <a:t>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從遠端伺服器拉取最新的版本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pull [</a:t>
            </a:r>
            <a:r>
              <a:rPr lang="zh-TW" altLang="en-US">
                <a:latin typeface="Arial"/>
                <a:cs typeface="Arial"/>
              </a:rPr>
              <a:t>遠端名稱</a:t>
            </a:r>
            <a:r>
              <a:rPr lang="en-US" altLang="zh-TW">
                <a:latin typeface="Arial"/>
                <a:cs typeface="Arial"/>
              </a:rPr>
              <a:t>] </a:t>
            </a:r>
            <a:r>
              <a:rPr lang="en-US" altLang="zh-TW" dirty="0">
                <a:latin typeface="Arial"/>
                <a:cs typeface="Arial"/>
              </a:rPr>
              <a:t>[</a:t>
            </a:r>
            <a:r>
              <a:rPr lang="zh-TW" altLang="en-US" dirty="0">
                <a:latin typeface="Arial"/>
                <a:cs typeface="Arial"/>
              </a:rPr>
              <a:t>分支</a:t>
            </a:r>
            <a:r>
              <a:rPr lang="en-US" altLang="zh-TW" dirty="0">
                <a:latin typeface="Arial"/>
                <a:cs typeface="Arial"/>
              </a:rPr>
              <a:t>]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5119F15-38B5-437D-95DF-8554B3D9B2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1560" y="4510669"/>
            <a:ext cx="6413884" cy="200339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6E46374-0D8D-4508-902B-1F6EE6927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492896"/>
            <a:ext cx="4504358" cy="205483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034FEA4-8809-4388-926C-AAC1379F9F96}"/>
              </a:ext>
            </a:extLst>
          </p:cNvPr>
          <p:cNvSpPr txBox="1"/>
          <p:nvPr/>
        </p:nvSpPr>
        <p:spPr>
          <a:xfrm>
            <a:off x="6971928" y="3141663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你的版本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9969601-9B49-4AA4-BC1A-C6C7D83C9AE1}"/>
              </a:ext>
            </a:extLst>
          </p:cNvPr>
          <p:cNvSpPr txBox="1"/>
          <p:nvPr/>
        </p:nvSpPr>
        <p:spPr>
          <a:xfrm>
            <a:off x="6971928" y="5522255"/>
            <a:ext cx="141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最新版本</a:t>
            </a:r>
          </a:p>
        </p:txBody>
      </p:sp>
    </p:spTree>
    <p:extLst>
      <p:ext uri="{BB962C8B-B14F-4D97-AF65-F5344CB8AC3E}">
        <p14:creationId xmlns:p14="http://schemas.microsoft.com/office/powerpoint/2010/main" val="4087606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</a:t>
            </a:r>
            <a:r>
              <a:rPr lang="en-US" altLang="zh-TW" dirty="0"/>
              <a:t>2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新增一個分支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修改程式碼進行提交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切回</a:t>
            </a:r>
            <a:r>
              <a:rPr lang="zh-TW" altLang="en-US" spc="-10">
                <a:latin typeface="Noto Sans CJK JP Thin"/>
                <a:cs typeface="Arial" panose="020B0604020202020204" pitchFamily="34" charset="0"/>
              </a:rPr>
              <a:t>原分支對同一份修改並</a:t>
            </a: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提交（製造一個衝突）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進行合併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解決衝突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提交衝突解決完後的新版本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推送至遠端（</a:t>
            </a:r>
            <a:r>
              <a:rPr lang="en-US" altLang="zh-TW" spc="-10" dirty="0" err="1">
                <a:latin typeface="Noto Sans CJK JP Thin"/>
                <a:cs typeface="Arial" panose="020B0604020202020204" pitchFamily="34" charset="0"/>
              </a:rPr>
              <a:t>Github</a:t>
            </a: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）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endParaRPr lang="en-US" altLang="zh-TW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1601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追蹤檔案</a:t>
            </a:r>
            <a:r>
              <a:rPr lang="en-US" altLang="zh-TW" sz="4000" b="0" spc="22" baseline="-21072" dirty="0"/>
              <a:t>1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建立一個檔案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spc="-10" dirty="0">
                <a:latin typeface="Noto Sans CJK JP Thin"/>
                <a:cs typeface="Arial" panose="020B0604020202020204" pitchFamily="34" charset="0"/>
              </a:rPr>
              <a:t>git status</a:t>
            </a: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查看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12065" indent="0">
              <a:lnSpc>
                <a:spcPct val="100000"/>
              </a:lnSpc>
              <a:spcBef>
                <a:spcPts val="775"/>
              </a:spcBef>
              <a:buNone/>
              <a:tabLst>
                <a:tab pos="355600" algn="l"/>
                <a:tab pos="356235" algn="l"/>
              </a:tabLst>
            </a:pP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A49B1FF-1BF0-4E1C-9174-99608E1B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4434" y="3487645"/>
            <a:ext cx="4025979" cy="230910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BB3B391-D916-46A3-8C7E-3C7413F388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60821" y="3437961"/>
            <a:ext cx="4107204" cy="247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27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追蹤檔案</a:t>
            </a:r>
            <a:r>
              <a:rPr lang="en-US" altLang="zh-TW" sz="4000" b="0" spc="22" baseline="-21072" dirty="0"/>
              <a:t>2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add [</a:t>
            </a:r>
            <a:r>
              <a:rPr lang="zh-TW" altLang="en-US" dirty="0">
                <a:latin typeface="Arial"/>
                <a:cs typeface="Arial"/>
              </a:rPr>
              <a:t>檔案</a:t>
            </a:r>
            <a:r>
              <a:rPr lang="en-US" altLang="zh-TW" dirty="0">
                <a:latin typeface="Arial"/>
                <a:cs typeface="Arial"/>
              </a:rPr>
              <a:t>]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staged area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A49B1FF-1BF0-4E1C-9174-99608E1B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1740" y="3487645"/>
            <a:ext cx="3831366" cy="230910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BB3B391-D916-46A3-8C7E-3C7413F388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60821" y="3437961"/>
            <a:ext cx="4107204" cy="247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8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提交版本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commit –m [</a:t>
            </a:r>
            <a:r>
              <a:rPr lang="zh-TW" altLang="en-US" dirty="0">
                <a:latin typeface="Arial"/>
                <a:cs typeface="Arial"/>
              </a:rPr>
              <a:t>版本訊息</a:t>
            </a:r>
            <a:r>
              <a:rPr lang="en-US" altLang="zh-TW" dirty="0">
                <a:latin typeface="Arial"/>
                <a:cs typeface="Arial"/>
              </a:rPr>
              <a:t>]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log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1709B2-A9F3-47F8-A03B-C0C0EFD6D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399" y="2852936"/>
            <a:ext cx="5579202" cy="336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49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查看檔案內容差別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修改</a:t>
            </a:r>
            <a:r>
              <a:rPr lang="en-US" altLang="zh-TW" dirty="0">
                <a:latin typeface="Arial"/>
                <a:cs typeface="Arial"/>
              </a:rPr>
              <a:t>file.txt</a:t>
            </a:r>
            <a:r>
              <a:rPr lang="zh-TW" altLang="en-US" dirty="0">
                <a:latin typeface="Arial"/>
                <a:cs typeface="Arial"/>
              </a:rPr>
              <a:t>內容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diff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1709B2-A9F3-47F8-A03B-C0C0EFD6D7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82399" y="2852936"/>
            <a:ext cx="5579202" cy="336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1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</a:t>
            </a:r>
            <a:r>
              <a:rPr lang="zh-TW" altLang="en-US" dirty="0"/>
              <a:t>運作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126" name="Picture 6" descr="http://denny.one/SITCON-workshop-2014-ncku-git/img/local-remo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75" y="1587246"/>
            <a:ext cx="6429449" cy="527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3B73338-7C20-4F1C-934B-0CB73045D887}"/>
              </a:ext>
            </a:extLst>
          </p:cNvPr>
          <p:cNvSpPr/>
          <p:nvPr/>
        </p:nvSpPr>
        <p:spPr>
          <a:xfrm>
            <a:off x="5796136" y="1590264"/>
            <a:ext cx="1990588" cy="5154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3269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清晰度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Web程式設計-2-Basics</Template>
  <TotalTime>11174</TotalTime>
  <Words>655</Words>
  <Application>Microsoft Office PowerPoint</Application>
  <PresentationFormat>如螢幕大小 (4:3)</PresentationFormat>
  <Paragraphs>147</Paragraphs>
  <Slides>41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5" baseType="lpstr">
      <vt:lpstr>Noto Sans CJK JP Thin</vt:lpstr>
      <vt:lpstr>微軟正黑體</vt:lpstr>
      <vt:lpstr>Arial</vt:lpstr>
      <vt:lpstr>清晰度</vt:lpstr>
      <vt:lpstr>物件導向設計實習</vt:lpstr>
      <vt:lpstr>Git安裝</vt:lpstr>
      <vt:lpstr>Git初次使用設定</vt:lpstr>
      <vt:lpstr>Git運作</vt:lpstr>
      <vt:lpstr>追蹤檔案1</vt:lpstr>
      <vt:lpstr>追蹤檔案2</vt:lpstr>
      <vt:lpstr>提交版本</vt:lpstr>
      <vt:lpstr>查看檔案內容差別</vt:lpstr>
      <vt:lpstr>Git運作</vt:lpstr>
      <vt:lpstr>GitHub</vt:lpstr>
      <vt:lpstr>GitHub</vt:lpstr>
      <vt:lpstr>PowerPoint 簡報</vt:lpstr>
      <vt:lpstr>PowerPoint 簡報</vt:lpstr>
      <vt:lpstr>GitHub 建立專案1</vt:lpstr>
      <vt:lpstr>GitHub 建立專案2</vt:lpstr>
      <vt:lpstr>新增遠端（Remote） 專案</vt:lpstr>
      <vt:lpstr>推送（Push）</vt:lpstr>
      <vt:lpstr>查看Github上專案</vt:lpstr>
      <vt:lpstr>查看Commit歷程1</vt:lpstr>
      <vt:lpstr>查看Commit歷程2</vt:lpstr>
      <vt:lpstr>練習1</vt:lpstr>
      <vt:lpstr>Git分支</vt:lpstr>
      <vt:lpstr>Git分支</vt:lpstr>
      <vt:lpstr>分支（Branch）</vt:lpstr>
      <vt:lpstr>切換（checkout）</vt:lpstr>
      <vt:lpstr>新的提交1</vt:lpstr>
      <vt:lpstr>新的提交2</vt:lpstr>
      <vt:lpstr>衝突（conflict） 1</vt:lpstr>
      <vt:lpstr>衝突（conflict） 2</vt:lpstr>
      <vt:lpstr>衝突（conflict）3</vt:lpstr>
      <vt:lpstr>衝突（conflict）4</vt:lpstr>
      <vt:lpstr>合併（Merge）</vt:lpstr>
      <vt:lpstr>解決衝突（conflict）</vt:lpstr>
      <vt:lpstr>解決衝突1</vt:lpstr>
      <vt:lpstr>解決衝突2</vt:lpstr>
      <vt:lpstr>解決衝突3</vt:lpstr>
      <vt:lpstr>刪除分支</vt:lpstr>
      <vt:lpstr>克隆（clone）</vt:lpstr>
      <vt:lpstr>PowerPoint 簡報</vt:lpstr>
      <vt:lpstr>拉取（pull）</vt:lpstr>
      <vt:lpstr>練習2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Web程式設計</dc:title>
  <dc:creator>sammy</dc:creator>
  <cp:lastModifiedBy>張佑瑋</cp:lastModifiedBy>
  <cp:revision>151</cp:revision>
  <dcterms:modified xsi:type="dcterms:W3CDTF">2021-10-12T16:12:39Z</dcterms:modified>
</cp:coreProperties>
</file>